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58" r:id="rId3"/>
    <p:sldId id="259" r:id="rId4"/>
    <p:sldId id="280" r:id="rId5"/>
    <p:sldId id="281" r:id="rId6"/>
    <p:sldId id="285" r:id="rId7"/>
    <p:sldId id="286" r:id="rId8"/>
    <p:sldId id="287" r:id="rId9"/>
    <p:sldId id="283" r:id="rId10"/>
    <p:sldId id="288" r:id="rId11"/>
    <p:sldId id="284" r:id="rId12"/>
  </p:sldIdLst>
  <p:sldSz cx="9144000" cy="5143500" type="screen16x9"/>
  <p:notesSz cx="6858000" cy="9144000"/>
  <p:embeddedFontLst>
    <p:embeddedFont>
      <p:font typeface="Dosis ExtraLight" panose="020B0604020202020204" charset="0"/>
      <p:regular r:id="rId14"/>
      <p:bold r:id="rId15"/>
    </p:embeddedFont>
    <p:embeddedFont>
      <p:font typeface="Titillium Web Light" panose="020B0604020202020204" charset="0"/>
      <p:regular r:id="rId16"/>
      <p:bold r:id="rId17"/>
      <p:italic r:id="rId18"/>
      <p:boldItalic r:id="rId19"/>
    </p:embeddedFont>
    <p:embeddedFont>
      <p:font typeface="Titillium Web"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08"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a:latin typeface="Times New Roman" pitchFamily="18" charset="0"/>
                <a:cs typeface="Times New Roman" pitchFamily="18" charset="0"/>
              </a:rPr>
              <a:t>MODULE NAME: </a:t>
            </a:r>
            <a:r>
              <a:rPr lang="en-US" sz="1200" dirty="0" smtClean="0">
                <a:latin typeface="Times New Roman" pitchFamily="18" charset="0"/>
                <a:cs typeface="Times New Roman" pitchFamily="18" charset="0"/>
              </a:rPr>
              <a:t>MEDIA LAWS AND POLICY</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CODE:GST 04209</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DEPARTMENT  :JOURNALISM</a:t>
            </a: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LEVEL:4</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SEMESTER: </a:t>
            </a:r>
            <a:r>
              <a:rPr lang="en-US" sz="1200" dirty="0" smtClean="0">
                <a:latin typeface="Times New Roman" pitchFamily="18" charset="0"/>
                <a:cs typeface="Times New Roman" pitchFamily="18" charset="0"/>
              </a:rPr>
              <a:t>II</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TUTOR’S NAME:AYUBU GAMBA</a:t>
            </a: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2"/>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a:latin typeface="Times New Roman" pitchFamily="18" charset="0"/>
                <a:cs typeface="Times New Roman" pitchFamily="18" charset="0"/>
              </a:rPr>
              <a:t>Full name: AYUBU GAMBA.</a:t>
            </a:r>
          </a:p>
          <a:p>
            <a:pPr marL="76200" indent="0">
              <a:buNone/>
            </a:pPr>
            <a:r>
              <a:rPr lang="en-US" sz="1400" dirty="0">
                <a:latin typeface="Times New Roman" pitchFamily="18" charset="0"/>
                <a:cs typeface="Times New Roman" pitchFamily="18" charset="0"/>
              </a:rPr>
              <a:t>Department: JOURNALISM.</a:t>
            </a:r>
          </a:p>
          <a:p>
            <a:pPr marL="76200" indent="0">
              <a:buNone/>
            </a:pPr>
            <a:r>
              <a:rPr lang="en-US" sz="1400" dirty="0">
                <a:latin typeface="Times New Roman" pitchFamily="18" charset="0"/>
                <a:cs typeface="Times New Roman" pitchFamily="18" charset="0"/>
              </a:rPr>
              <a:t>Email Address:agamba133@gmail.com</a:t>
            </a:r>
          </a:p>
          <a:p>
            <a:pPr marL="76200" indent="0">
              <a:buNone/>
            </a:pPr>
            <a:r>
              <a:rPr lang="en-US" sz="1400" dirty="0">
                <a:latin typeface="Times New Roman" pitchFamily="18" charset="0"/>
                <a:cs typeface="Times New Roman" pitchFamily="18" charset="0"/>
              </a:rPr>
              <a:t>Phone number:0769055073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4:LAW OF DEFAMATION</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3124200" y="895350"/>
            <a:ext cx="4495799" cy="3560973"/>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What is Defamation </a:t>
            </a:r>
          </a:p>
          <a:p>
            <a:pPr marL="285750" lvl="0" indent="-285750" algn="l" rtl="0">
              <a:spcBef>
                <a:spcPts val="600"/>
              </a:spcBef>
              <a:spcAft>
                <a:spcPts val="0"/>
              </a:spcAft>
              <a:buFont typeface="Wingdings" pitchFamily="2" charset="2"/>
              <a:buChar char="ü"/>
            </a:pPr>
            <a:r>
              <a:rPr lang="en-US" sz="1400" dirty="0" smtClean="0">
                <a:latin typeface="Times New Roman" pitchFamily="18" charset="0"/>
                <a:ea typeface="Titillium Web"/>
                <a:cs typeface="Times New Roman" pitchFamily="18" charset="0"/>
                <a:sym typeface="Titillium Web"/>
              </a:rPr>
              <a:t>Refer to un truth statement that tend to lower an individual’s esteem or status by exposing them to public ridicule or hatred or by causing them to be shunned or avoided.</a:t>
            </a:r>
            <a:endParaRPr lang="en-US" sz="1400" dirty="0">
              <a:latin typeface="Times New Roman" pitchFamily="18" charset="0"/>
              <a:ea typeface="Titillium Web"/>
              <a:cs typeface="Times New Roman" pitchFamily="18" charset="0"/>
              <a:sym typeface="Titillium Web"/>
            </a:endParaRPr>
          </a:p>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Types of defamatory statements are</a:t>
            </a:r>
          </a:p>
          <a:p>
            <a:pPr marL="285750" indent="-285750">
              <a:buFont typeface="Wingdings" pitchFamily="2" charset="2"/>
              <a:buChar char="ü"/>
            </a:pPr>
            <a:r>
              <a:rPr lang="en-US" sz="1400" b="1" dirty="0" smtClean="0">
                <a:latin typeface="Times New Roman" pitchFamily="18" charset="0"/>
                <a:ea typeface="Titillium Web"/>
                <a:cs typeface="Times New Roman" pitchFamily="18" charset="0"/>
                <a:sym typeface="Titillium Web"/>
              </a:rPr>
              <a:t>1. Libel defamation</a:t>
            </a:r>
            <a:endParaRPr lang="en-US" sz="1400" b="1" dirty="0">
              <a:latin typeface="Times New Roman" pitchFamily="18" charset="0"/>
              <a:ea typeface="Titillium Web"/>
              <a:cs typeface="Times New Roman" pitchFamily="18" charset="0"/>
              <a:sym typeface="Titillium Web"/>
            </a:endParaRPr>
          </a:p>
          <a:p>
            <a:pPr marL="285750" lvl="0" indent="-285750" algn="l" rtl="0">
              <a:spcBef>
                <a:spcPts val="600"/>
              </a:spcBef>
              <a:spcAft>
                <a:spcPts val="0"/>
              </a:spcAft>
              <a:buFont typeface="Wingdings" pitchFamily="2" charset="2"/>
              <a:buChar char="Ø"/>
            </a:pPr>
            <a:r>
              <a:rPr lang="en-US" sz="1400" dirty="0" smtClean="0">
                <a:latin typeface="Times New Roman" pitchFamily="18" charset="0"/>
                <a:ea typeface="Titillium Web"/>
                <a:cs typeface="Times New Roman" pitchFamily="18" charset="0"/>
                <a:sym typeface="Titillium Web"/>
              </a:rPr>
              <a:t>Is defamatory type publishing though printing like newspaper, magazine </a:t>
            </a:r>
          </a:p>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2.Slander defamation</a:t>
            </a:r>
          </a:p>
          <a:p>
            <a:pPr marL="285750" lvl="0" indent="-285750" algn="l" rtl="0">
              <a:spcBef>
                <a:spcPts val="600"/>
              </a:spcBef>
              <a:spcAft>
                <a:spcPts val="0"/>
              </a:spcAft>
              <a:buFont typeface="Wingdings" pitchFamily="2" charset="2"/>
              <a:buChar char="Ø"/>
            </a:pPr>
            <a:r>
              <a:rPr lang="en-US" sz="1400" dirty="0" smtClean="0">
                <a:latin typeface="Times New Roman" pitchFamily="18" charset="0"/>
                <a:ea typeface="Titillium Web"/>
                <a:cs typeface="Times New Roman" pitchFamily="18" charset="0"/>
                <a:sym typeface="Titillium Web"/>
              </a:rPr>
              <a:t>Is the type of defamatory statement that came from the words of mouth or gesture</a:t>
            </a:r>
            <a:r>
              <a:rPr lang="en-US" sz="1400" b="1" dirty="0" smtClean="0">
                <a:latin typeface="Times New Roman" pitchFamily="18" charset="0"/>
                <a:ea typeface="Titillium Web"/>
                <a:cs typeface="Times New Roman" pitchFamily="18" charset="0"/>
                <a:sym typeface="Titillium Web"/>
              </a:rPr>
              <a:t>.</a:t>
            </a:r>
          </a:p>
        </p:txBody>
      </p:sp>
      <p:sp>
        <p:nvSpPr>
          <p:cNvPr id="3853" name="Google Shape;3853;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1026" name="Picture 2" descr="C:\Users\UTI-ICT ADMIN\Downloads\media law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9550"/>
            <a:ext cx="28956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851">
                                            <p:txEl>
                                              <p:pRg st="0" end="0"/>
                                            </p:txEl>
                                          </p:spTgt>
                                        </p:tgtEl>
                                        <p:attrNameLst>
                                          <p:attrName>style.visibility</p:attrName>
                                        </p:attrNameLst>
                                      </p:cBhvr>
                                      <p:to>
                                        <p:strVal val="visible"/>
                                      </p:to>
                                    </p:set>
                                    <p:animEffect transition="in" filter="fade">
                                      <p:cBhvr>
                                        <p:cTn id="12" dur="2000"/>
                                        <p:tgtEl>
                                          <p:spTgt spid="3851">
                                            <p:txEl>
                                              <p:pRg st="0" end="0"/>
                                            </p:txEl>
                                          </p:spTgt>
                                        </p:tgtEl>
                                      </p:cBhvr>
                                    </p:animEffect>
                                    <p:anim calcmode="lin" valueType="num">
                                      <p:cBhvr>
                                        <p:cTn id="13"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851">
                                            <p:txEl>
                                              <p:pRg st="1" end="1"/>
                                            </p:txEl>
                                          </p:spTgt>
                                        </p:tgtEl>
                                        <p:attrNameLst>
                                          <p:attrName>style.visibility</p:attrName>
                                        </p:attrNameLst>
                                      </p:cBhvr>
                                      <p:to>
                                        <p:strVal val="visible"/>
                                      </p:to>
                                    </p:set>
                                    <p:anim calcmode="lin" valueType="num">
                                      <p:cBhvr>
                                        <p:cTn id="19" dur="500" fill="hold"/>
                                        <p:tgtEl>
                                          <p:spTgt spid="38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85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85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851">
                                            <p:txEl>
                                              <p:pRg st="2" end="2"/>
                                            </p:txEl>
                                          </p:spTgt>
                                        </p:tgtEl>
                                        <p:attrNameLst>
                                          <p:attrName>style.visibility</p:attrName>
                                        </p:attrNameLst>
                                      </p:cBhvr>
                                      <p:to>
                                        <p:strVal val="visible"/>
                                      </p:to>
                                    </p:set>
                                    <p:animEffect transition="in" filter="fade">
                                      <p:cBhvr>
                                        <p:cTn id="26" dur="2000"/>
                                        <p:tgtEl>
                                          <p:spTgt spid="3851">
                                            <p:txEl>
                                              <p:pRg st="2" end="2"/>
                                            </p:txEl>
                                          </p:spTgt>
                                        </p:tgtEl>
                                      </p:cBhvr>
                                    </p:animEffect>
                                    <p:anim calcmode="lin" valueType="num">
                                      <p:cBhvr>
                                        <p:cTn id="27"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851">
                                            <p:txEl>
                                              <p:pRg st="3" end="3"/>
                                            </p:txEl>
                                          </p:spTgt>
                                        </p:tgtEl>
                                        <p:attrNameLst>
                                          <p:attrName>style.visibility</p:attrName>
                                        </p:attrNameLst>
                                      </p:cBhvr>
                                      <p:to>
                                        <p:strVal val="visible"/>
                                      </p:to>
                                    </p:set>
                                    <p:anim calcmode="lin" valueType="num">
                                      <p:cBhvr>
                                        <p:cTn id="33" dur="500" fill="hold"/>
                                        <p:tgtEl>
                                          <p:spTgt spid="385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85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85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851">
                                            <p:txEl>
                                              <p:pRg st="4" end="4"/>
                                            </p:txEl>
                                          </p:spTgt>
                                        </p:tgtEl>
                                        <p:attrNameLst>
                                          <p:attrName>style.visibility</p:attrName>
                                        </p:attrNameLst>
                                      </p:cBhvr>
                                      <p:to>
                                        <p:strVal val="visible"/>
                                      </p:to>
                                    </p:set>
                                    <p:animEffect transition="in" filter="wipe(down)">
                                      <p:cBhvr>
                                        <p:cTn id="40" dur="580">
                                          <p:stCondLst>
                                            <p:cond delay="0"/>
                                          </p:stCondLst>
                                        </p:cTn>
                                        <p:tgtEl>
                                          <p:spTgt spid="3851">
                                            <p:txEl>
                                              <p:pRg st="4" end="4"/>
                                            </p:txEl>
                                          </p:spTgt>
                                        </p:tgtEl>
                                      </p:cBhvr>
                                    </p:animEffect>
                                    <p:anim calcmode="lin" valueType="num">
                                      <p:cBhvr>
                                        <p:cTn id="41" dur="1822" tmFilter="0,0; 0.14,0.36; 0.43,0.73; 0.71,0.91; 1.0,1.0">
                                          <p:stCondLst>
                                            <p:cond delay="0"/>
                                          </p:stCondLst>
                                        </p:cTn>
                                        <p:tgtEl>
                                          <p:spTgt spid="3851">
                                            <p:txEl>
                                              <p:pRg st="4" end="4"/>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851">
                                            <p:txEl>
                                              <p:pRg st="4" end="4"/>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851">
                                            <p:txEl>
                                              <p:pRg st="4" end="4"/>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851">
                                            <p:txEl>
                                              <p:pRg st="4" end="4"/>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851">
                                            <p:txEl>
                                              <p:pRg st="4" end="4"/>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851">
                                            <p:txEl>
                                              <p:pRg st="4" end="4"/>
                                            </p:txEl>
                                          </p:spTgt>
                                        </p:tgtEl>
                                      </p:cBhvr>
                                      <p:to x="100000" y="60000"/>
                                    </p:animScale>
                                    <p:animScale>
                                      <p:cBhvr>
                                        <p:cTn id="47" dur="166" decel="50000">
                                          <p:stCondLst>
                                            <p:cond delay="676"/>
                                          </p:stCondLst>
                                        </p:cTn>
                                        <p:tgtEl>
                                          <p:spTgt spid="3851">
                                            <p:txEl>
                                              <p:pRg st="4" end="4"/>
                                            </p:txEl>
                                          </p:spTgt>
                                        </p:tgtEl>
                                      </p:cBhvr>
                                      <p:to x="100000" y="100000"/>
                                    </p:animScale>
                                    <p:animScale>
                                      <p:cBhvr>
                                        <p:cTn id="48" dur="26">
                                          <p:stCondLst>
                                            <p:cond delay="1312"/>
                                          </p:stCondLst>
                                        </p:cTn>
                                        <p:tgtEl>
                                          <p:spTgt spid="3851">
                                            <p:txEl>
                                              <p:pRg st="4" end="4"/>
                                            </p:txEl>
                                          </p:spTgt>
                                        </p:tgtEl>
                                      </p:cBhvr>
                                      <p:to x="100000" y="80000"/>
                                    </p:animScale>
                                    <p:animScale>
                                      <p:cBhvr>
                                        <p:cTn id="49" dur="166" decel="50000">
                                          <p:stCondLst>
                                            <p:cond delay="1338"/>
                                          </p:stCondLst>
                                        </p:cTn>
                                        <p:tgtEl>
                                          <p:spTgt spid="3851">
                                            <p:txEl>
                                              <p:pRg st="4" end="4"/>
                                            </p:txEl>
                                          </p:spTgt>
                                        </p:tgtEl>
                                      </p:cBhvr>
                                      <p:to x="100000" y="100000"/>
                                    </p:animScale>
                                    <p:animScale>
                                      <p:cBhvr>
                                        <p:cTn id="50" dur="26">
                                          <p:stCondLst>
                                            <p:cond delay="1642"/>
                                          </p:stCondLst>
                                        </p:cTn>
                                        <p:tgtEl>
                                          <p:spTgt spid="3851">
                                            <p:txEl>
                                              <p:pRg st="4" end="4"/>
                                            </p:txEl>
                                          </p:spTgt>
                                        </p:tgtEl>
                                      </p:cBhvr>
                                      <p:to x="100000" y="90000"/>
                                    </p:animScale>
                                    <p:animScale>
                                      <p:cBhvr>
                                        <p:cTn id="51" dur="166" decel="50000">
                                          <p:stCondLst>
                                            <p:cond delay="1668"/>
                                          </p:stCondLst>
                                        </p:cTn>
                                        <p:tgtEl>
                                          <p:spTgt spid="3851">
                                            <p:txEl>
                                              <p:pRg st="4" end="4"/>
                                            </p:txEl>
                                          </p:spTgt>
                                        </p:tgtEl>
                                      </p:cBhvr>
                                      <p:to x="100000" y="100000"/>
                                    </p:animScale>
                                    <p:animScale>
                                      <p:cBhvr>
                                        <p:cTn id="52" dur="26">
                                          <p:stCondLst>
                                            <p:cond delay="1808"/>
                                          </p:stCondLst>
                                        </p:cTn>
                                        <p:tgtEl>
                                          <p:spTgt spid="3851">
                                            <p:txEl>
                                              <p:pRg st="4" end="4"/>
                                            </p:txEl>
                                          </p:spTgt>
                                        </p:tgtEl>
                                      </p:cBhvr>
                                      <p:to x="100000" y="95000"/>
                                    </p:animScale>
                                    <p:animScale>
                                      <p:cBhvr>
                                        <p:cTn id="53" dur="166" decel="50000">
                                          <p:stCondLst>
                                            <p:cond delay="1834"/>
                                          </p:stCondLst>
                                        </p:cTn>
                                        <p:tgtEl>
                                          <p:spTgt spid="3851">
                                            <p:txEl>
                                              <p:pRg st="4" end="4"/>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851">
                                            <p:txEl>
                                              <p:pRg st="5" end="5"/>
                                            </p:txEl>
                                          </p:spTgt>
                                        </p:tgtEl>
                                        <p:attrNameLst>
                                          <p:attrName>style.visibility</p:attrName>
                                        </p:attrNameLst>
                                      </p:cBhvr>
                                      <p:to>
                                        <p:strVal val="visible"/>
                                      </p:to>
                                    </p:set>
                                    <p:animEffect transition="in" filter="wipe(down)">
                                      <p:cBhvr>
                                        <p:cTn id="58" dur="580">
                                          <p:stCondLst>
                                            <p:cond delay="0"/>
                                          </p:stCondLst>
                                        </p:cTn>
                                        <p:tgtEl>
                                          <p:spTgt spid="3851">
                                            <p:txEl>
                                              <p:pRg st="5" end="5"/>
                                            </p:txEl>
                                          </p:spTgt>
                                        </p:tgtEl>
                                      </p:cBhvr>
                                    </p:animEffect>
                                    <p:anim calcmode="lin" valueType="num">
                                      <p:cBhvr>
                                        <p:cTn id="59" dur="1822" tmFilter="0,0; 0.14,0.36; 0.43,0.73; 0.71,0.91; 1.0,1.0">
                                          <p:stCondLst>
                                            <p:cond delay="0"/>
                                          </p:stCondLst>
                                        </p:cTn>
                                        <p:tgtEl>
                                          <p:spTgt spid="3851">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851">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851">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851">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851">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851">
                                            <p:txEl>
                                              <p:pRg st="5" end="5"/>
                                            </p:txEl>
                                          </p:spTgt>
                                        </p:tgtEl>
                                      </p:cBhvr>
                                      <p:to x="100000" y="60000"/>
                                    </p:animScale>
                                    <p:animScale>
                                      <p:cBhvr>
                                        <p:cTn id="65" dur="166" decel="50000">
                                          <p:stCondLst>
                                            <p:cond delay="676"/>
                                          </p:stCondLst>
                                        </p:cTn>
                                        <p:tgtEl>
                                          <p:spTgt spid="3851">
                                            <p:txEl>
                                              <p:pRg st="5" end="5"/>
                                            </p:txEl>
                                          </p:spTgt>
                                        </p:tgtEl>
                                      </p:cBhvr>
                                      <p:to x="100000" y="100000"/>
                                    </p:animScale>
                                    <p:animScale>
                                      <p:cBhvr>
                                        <p:cTn id="66" dur="26">
                                          <p:stCondLst>
                                            <p:cond delay="1312"/>
                                          </p:stCondLst>
                                        </p:cTn>
                                        <p:tgtEl>
                                          <p:spTgt spid="3851">
                                            <p:txEl>
                                              <p:pRg st="5" end="5"/>
                                            </p:txEl>
                                          </p:spTgt>
                                        </p:tgtEl>
                                      </p:cBhvr>
                                      <p:to x="100000" y="80000"/>
                                    </p:animScale>
                                    <p:animScale>
                                      <p:cBhvr>
                                        <p:cTn id="67" dur="166" decel="50000">
                                          <p:stCondLst>
                                            <p:cond delay="1338"/>
                                          </p:stCondLst>
                                        </p:cTn>
                                        <p:tgtEl>
                                          <p:spTgt spid="3851">
                                            <p:txEl>
                                              <p:pRg st="5" end="5"/>
                                            </p:txEl>
                                          </p:spTgt>
                                        </p:tgtEl>
                                      </p:cBhvr>
                                      <p:to x="100000" y="100000"/>
                                    </p:animScale>
                                    <p:animScale>
                                      <p:cBhvr>
                                        <p:cTn id="68" dur="26">
                                          <p:stCondLst>
                                            <p:cond delay="1642"/>
                                          </p:stCondLst>
                                        </p:cTn>
                                        <p:tgtEl>
                                          <p:spTgt spid="3851">
                                            <p:txEl>
                                              <p:pRg st="5" end="5"/>
                                            </p:txEl>
                                          </p:spTgt>
                                        </p:tgtEl>
                                      </p:cBhvr>
                                      <p:to x="100000" y="90000"/>
                                    </p:animScale>
                                    <p:animScale>
                                      <p:cBhvr>
                                        <p:cTn id="69" dur="166" decel="50000">
                                          <p:stCondLst>
                                            <p:cond delay="1668"/>
                                          </p:stCondLst>
                                        </p:cTn>
                                        <p:tgtEl>
                                          <p:spTgt spid="3851">
                                            <p:txEl>
                                              <p:pRg st="5" end="5"/>
                                            </p:txEl>
                                          </p:spTgt>
                                        </p:tgtEl>
                                      </p:cBhvr>
                                      <p:to x="100000" y="100000"/>
                                    </p:animScale>
                                    <p:animScale>
                                      <p:cBhvr>
                                        <p:cTn id="70" dur="26">
                                          <p:stCondLst>
                                            <p:cond delay="1808"/>
                                          </p:stCondLst>
                                        </p:cTn>
                                        <p:tgtEl>
                                          <p:spTgt spid="3851">
                                            <p:txEl>
                                              <p:pRg st="5" end="5"/>
                                            </p:txEl>
                                          </p:spTgt>
                                        </p:tgtEl>
                                      </p:cBhvr>
                                      <p:to x="100000" y="95000"/>
                                    </p:animScale>
                                    <p:animScale>
                                      <p:cBhvr>
                                        <p:cTn id="71" dur="166" decel="50000">
                                          <p:stCondLst>
                                            <p:cond delay="1834"/>
                                          </p:stCondLst>
                                        </p:cTn>
                                        <p:tgtEl>
                                          <p:spTgt spid="3851">
                                            <p:txEl>
                                              <p:pRg st="5" end="5"/>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851">
                                            <p:txEl>
                                              <p:pRg st="6" end="6"/>
                                            </p:txEl>
                                          </p:spTgt>
                                        </p:tgtEl>
                                        <p:attrNameLst>
                                          <p:attrName>style.visibility</p:attrName>
                                        </p:attrNameLst>
                                      </p:cBhvr>
                                      <p:to>
                                        <p:strVal val="visible"/>
                                      </p:to>
                                    </p:set>
                                    <p:animEffect transition="in" filter="wipe(down)">
                                      <p:cBhvr>
                                        <p:cTn id="76" dur="580">
                                          <p:stCondLst>
                                            <p:cond delay="0"/>
                                          </p:stCondLst>
                                        </p:cTn>
                                        <p:tgtEl>
                                          <p:spTgt spid="3851">
                                            <p:txEl>
                                              <p:pRg st="6" end="6"/>
                                            </p:txEl>
                                          </p:spTgt>
                                        </p:tgtEl>
                                      </p:cBhvr>
                                    </p:animEffect>
                                    <p:anim calcmode="lin" valueType="num">
                                      <p:cBhvr>
                                        <p:cTn id="77" dur="1822" tmFilter="0,0; 0.14,0.36; 0.43,0.73; 0.71,0.91; 1.0,1.0">
                                          <p:stCondLst>
                                            <p:cond delay="0"/>
                                          </p:stCondLst>
                                        </p:cTn>
                                        <p:tgtEl>
                                          <p:spTgt spid="3851">
                                            <p:txEl>
                                              <p:pRg st="6" end="6"/>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851">
                                            <p:txEl>
                                              <p:pRg st="6" end="6"/>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851">
                                            <p:txEl>
                                              <p:pRg st="6" end="6"/>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851">
                                            <p:txEl>
                                              <p:pRg st="6" end="6"/>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851">
                                            <p:txEl>
                                              <p:pRg st="6" end="6"/>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851">
                                            <p:txEl>
                                              <p:pRg st="6" end="6"/>
                                            </p:txEl>
                                          </p:spTgt>
                                        </p:tgtEl>
                                      </p:cBhvr>
                                      <p:to x="100000" y="60000"/>
                                    </p:animScale>
                                    <p:animScale>
                                      <p:cBhvr>
                                        <p:cTn id="83" dur="166" decel="50000">
                                          <p:stCondLst>
                                            <p:cond delay="676"/>
                                          </p:stCondLst>
                                        </p:cTn>
                                        <p:tgtEl>
                                          <p:spTgt spid="3851">
                                            <p:txEl>
                                              <p:pRg st="6" end="6"/>
                                            </p:txEl>
                                          </p:spTgt>
                                        </p:tgtEl>
                                      </p:cBhvr>
                                      <p:to x="100000" y="100000"/>
                                    </p:animScale>
                                    <p:animScale>
                                      <p:cBhvr>
                                        <p:cTn id="84" dur="26">
                                          <p:stCondLst>
                                            <p:cond delay="1312"/>
                                          </p:stCondLst>
                                        </p:cTn>
                                        <p:tgtEl>
                                          <p:spTgt spid="3851">
                                            <p:txEl>
                                              <p:pRg st="6" end="6"/>
                                            </p:txEl>
                                          </p:spTgt>
                                        </p:tgtEl>
                                      </p:cBhvr>
                                      <p:to x="100000" y="80000"/>
                                    </p:animScale>
                                    <p:animScale>
                                      <p:cBhvr>
                                        <p:cTn id="85" dur="166" decel="50000">
                                          <p:stCondLst>
                                            <p:cond delay="1338"/>
                                          </p:stCondLst>
                                        </p:cTn>
                                        <p:tgtEl>
                                          <p:spTgt spid="3851">
                                            <p:txEl>
                                              <p:pRg st="6" end="6"/>
                                            </p:txEl>
                                          </p:spTgt>
                                        </p:tgtEl>
                                      </p:cBhvr>
                                      <p:to x="100000" y="100000"/>
                                    </p:animScale>
                                    <p:animScale>
                                      <p:cBhvr>
                                        <p:cTn id="86" dur="26">
                                          <p:stCondLst>
                                            <p:cond delay="1642"/>
                                          </p:stCondLst>
                                        </p:cTn>
                                        <p:tgtEl>
                                          <p:spTgt spid="3851">
                                            <p:txEl>
                                              <p:pRg st="6" end="6"/>
                                            </p:txEl>
                                          </p:spTgt>
                                        </p:tgtEl>
                                      </p:cBhvr>
                                      <p:to x="100000" y="90000"/>
                                    </p:animScale>
                                    <p:animScale>
                                      <p:cBhvr>
                                        <p:cTn id="87" dur="166" decel="50000">
                                          <p:stCondLst>
                                            <p:cond delay="1668"/>
                                          </p:stCondLst>
                                        </p:cTn>
                                        <p:tgtEl>
                                          <p:spTgt spid="3851">
                                            <p:txEl>
                                              <p:pRg st="6" end="6"/>
                                            </p:txEl>
                                          </p:spTgt>
                                        </p:tgtEl>
                                      </p:cBhvr>
                                      <p:to x="100000" y="100000"/>
                                    </p:animScale>
                                    <p:animScale>
                                      <p:cBhvr>
                                        <p:cTn id="88" dur="26">
                                          <p:stCondLst>
                                            <p:cond delay="1808"/>
                                          </p:stCondLst>
                                        </p:cTn>
                                        <p:tgtEl>
                                          <p:spTgt spid="3851">
                                            <p:txEl>
                                              <p:pRg st="6" end="6"/>
                                            </p:txEl>
                                          </p:spTgt>
                                        </p:tgtEl>
                                      </p:cBhvr>
                                      <p:to x="100000" y="95000"/>
                                    </p:animScale>
                                    <p:animScale>
                                      <p:cBhvr>
                                        <p:cTn id="89" dur="166" decel="50000">
                                          <p:stCondLst>
                                            <p:cond delay="1834"/>
                                          </p:stCondLst>
                                        </p:cTn>
                                        <p:tgtEl>
                                          <p:spTgt spid="3851">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b="1" dirty="0" smtClean="0">
                <a:solidFill>
                  <a:schemeClr val="accent6"/>
                </a:solidFill>
                <a:latin typeface="Times New Roman" pitchFamily="18" charset="0"/>
                <a:cs typeface="Times New Roman" pitchFamily="18" charset="0"/>
              </a:rPr>
              <a:t>ELEMENTS OF DEFAMATION</a:t>
            </a:r>
            <a:endParaRPr lang="en-US" sz="1400" b="1" dirty="0">
              <a:solidFill>
                <a:schemeClr val="accent6"/>
              </a:solidFill>
              <a:latin typeface="Times New Roman" pitchFamily="18" charset="0"/>
              <a:cs typeface="Times New Roman" pitchFamily="18" charset="0"/>
            </a:endParaRPr>
          </a:p>
        </p:txBody>
      </p:sp>
      <p:sp>
        <p:nvSpPr>
          <p:cNvPr id="3859" name="Google Shape;3859;p16"/>
          <p:cNvSpPr txBox="1">
            <a:spLocks noGrp="1"/>
          </p:cNvSpPr>
          <p:nvPr>
            <p:ph type="subTitle" idx="1"/>
          </p:nvPr>
        </p:nvSpPr>
        <p:spPr>
          <a:xfrm>
            <a:off x="685800" y="590550"/>
            <a:ext cx="6172200" cy="403859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itchFamily="2" charset="2"/>
              <a:buChar char="Ø"/>
            </a:pPr>
            <a:r>
              <a:rPr lang="en-US" sz="1600" dirty="0" smtClean="0">
                <a:solidFill>
                  <a:schemeClr val="accent6"/>
                </a:solidFill>
                <a:latin typeface="Times New Roman" pitchFamily="18" charset="0"/>
                <a:cs typeface="Times New Roman" pitchFamily="18" charset="0"/>
              </a:rPr>
              <a:t>The statement should be false; the words published should be wrong information as far as the injured person is concerned. The duty to prove falsity od the words lies with the plaintiff.</a:t>
            </a:r>
          </a:p>
          <a:p>
            <a:pPr marL="285750" lvl="0" indent="-285750">
              <a:buFont typeface="Wingdings" pitchFamily="2" charset="2"/>
              <a:buChar char="ü"/>
            </a:pPr>
            <a:r>
              <a:rPr lang="en-US" sz="1600" dirty="0" smtClean="0">
                <a:solidFill>
                  <a:schemeClr val="accent6"/>
                </a:solidFill>
                <a:latin typeface="Times New Roman" pitchFamily="18" charset="0"/>
                <a:ea typeface="Titillium Web"/>
                <a:cs typeface="Times New Roman" pitchFamily="18" charset="0"/>
                <a:sym typeface="Titillium Web"/>
              </a:rPr>
              <a:t>The statement should concern the injured person; the words should be directed towards the injured person</a:t>
            </a:r>
          </a:p>
          <a:p>
            <a:pPr marL="285750" lvl="0" indent="-285750">
              <a:buFont typeface="Wingdings" pitchFamily="2" charset="2"/>
              <a:buChar char="ü"/>
            </a:pPr>
            <a:r>
              <a:rPr lang="en-US" sz="1600" dirty="0" smtClean="0">
                <a:solidFill>
                  <a:schemeClr val="accent6"/>
                </a:solidFill>
                <a:latin typeface="Times New Roman" pitchFamily="18" charset="0"/>
                <a:ea typeface="Titillium Web"/>
                <a:cs typeface="Times New Roman" pitchFamily="18" charset="0"/>
                <a:sym typeface="Titillium Web"/>
              </a:rPr>
              <a:t>The statement should be defamatory; the words should expose the person to hatred, ridicule or contempt, lowers him in esteem of his fellows, causes him to be shunned.</a:t>
            </a:r>
          </a:p>
          <a:p>
            <a:pPr marL="285750" lvl="0" indent="-285750">
              <a:buFont typeface="Wingdings" pitchFamily="2" charset="2"/>
              <a:buChar char="ü"/>
            </a:pPr>
            <a:r>
              <a:rPr lang="en-US" sz="1600" dirty="0" smtClean="0">
                <a:solidFill>
                  <a:schemeClr val="accent6"/>
                </a:solidFill>
                <a:latin typeface="Times New Roman" pitchFamily="18" charset="0"/>
                <a:ea typeface="Titillium Web"/>
                <a:cs typeface="Times New Roman" pitchFamily="18" charset="0"/>
                <a:sym typeface="Titillium Web"/>
              </a:rPr>
              <a:t>The statement should have been published; the defamatory statement should came to the knowledge of the third part. The third party who had knowledge of the information should actually be made to think less of that person.</a:t>
            </a:r>
          </a:p>
          <a:p>
            <a:pPr marL="0" lvl="0" indent="0"/>
            <a:endParaRPr lang="en-US" sz="1600" dirty="0" smtClean="0">
              <a:solidFill>
                <a:schemeClr val="accent6"/>
              </a:solidFill>
              <a:latin typeface="Times New Roman" pitchFamily="18" charset="0"/>
              <a:ea typeface="Titillium Web"/>
              <a:cs typeface="Times New Roman" pitchFamily="18" charset="0"/>
              <a:sym typeface="Titillium Web"/>
            </a:endParaRPr>
          </a:p>
          <a:p>
            <a:pPr marL="0" lvl="0" indent="0"/>
            <a:endParaRPr lang="en-US" sz="1600" dirty="0">
              <a:solidFill>
                <a:schemeClr val="accent6"/>
              </a:solidFill>
              <a:latin typeface="Times New Roman" pitchFamily="18" charset="0"/>
              <a:ea typeface="Titillium Web"/>
              <a:cs typeface="Times New Roman" pitchFamily="18" charset="0"/>
              <a:sym typeface="Titillium Web"/>
            </a:endParaRPr>
          </a:p>
          <a:p>
            <a:pPr marL="0" indent="0"/>
            <a:endParaRPr lang="en-US" sz="1600" b="1" dirty="0">
              <a:latin typeface="Times New Roman" pitchFamily="18" charset="0"/>
              <a:ea typeface="Titillium Web"/>
              <a:cs typeface="Times New Roman" pitchFamily="18" charset="0"/>
              <a:sym typeface="Titillium We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59">
                                            <p:txEl>
                                              <p:pRg st="0" end="0"/>
                                            </p:txEl>
                                          </p:spTgt>
                                        </p:tgtEl>
                                        <p:attrNameLst>
                                          <p:attrName>style.visibility</p:attrName>
                                        </p:attrNameLst>
                                      </p:cBhvr>
                                      <p:to>
                                        <p:strVal val="visible"/>
                                      </p:to>
                                    </p:set>
                                    <p:anim calcmode="lin" valueType="num">
                                      <p:cBhvr>
                                        <p:cTn id="7" dur="500" fill="hold"/>
                                        <p:tgtEl>
                                          <p:spTgt spid="3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859">
                                            <p:txEl>
                                              <p:pRg st="1" end="1"/>
                                            </p:txEl>
                                          </p:spTgt>
                                        </p:tgtEl>
                                        <p:attrNameLst>
                                          <p:attrName>style.visibility</p:attrName>
                                        </p:attrNameLst>
                                      </p:cBhvr>
                                      <p:to>
                                        <p:strVal val="visible"/>
                                      </p:to>
                                    </p:set>
                                    <p:anim calcmode="lin" valueType="num">
                                      <p:cBhvr>
                                        <p:cTn id="14" dur="500" fill="hold"/>
                                        <p:tgtEl>
                                          <p:spTgt spid="385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85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859">
                                            <p:txEl>
                                              <p:pRg st="2" end="2"/>
                                            </p:txEl>
                                          </p:spTgt>
                                        </p:tgtEl>
                                        <p:attrNameLst>
                                          <p:attrName>style.visibility</p:attrName>
                                        </p:attrNameLst>
                                      </p:cBhvr>
                                      <p:to>
                                        <p:strVal val="visible"/>
                                      </p:to>
                                    </p:set>
                                    <p:anim calcmode="lin" valueType="num">
                                      <p:cBhvr>
                                        <p:cTn id="21" dur="500" fill="hold"/>
                                        <p:tgtEl>
                                          <p:spTgt spid="385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85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859">
                                            <p:txEl>
                                              <p:pRg st="3" end="3"/>
                                            </p:txEl>
                                          </p:spTgt>
                                        </p:tgtEl>
                                        <p:attrNameLst>
                                          <p:attrName>style.visibility</p:attrName>
                                        </p:attrNameLst>
                                      </p:cBhvr>
                                      <p:to>
                                        <p:strVal val="visible"/>
                                      </p:to>
                                    </p:set>
                                    <p:anim calcmode="lin" valueType="num">
                                      <p:cBhvr>
                                        <p:cTn id="28" dur="500" fill="hold"/>
                                        <p:tgtEl>
                                          <p:spTgt spid="385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85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idx="4294967295"/>
          </p:nvPr>
        </p:nvSpPr>
        <p:spPr>
          <a:xfrm>
            <a:off x="762000" y="285750"/>
            <a:ext cx="67055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solidFill>
                  <a:schemeClr val="accent6"/>
                </a:solidFill>
                <a:latin typeface="Times New Roman" pitchFamily="18" charset="0"/>
                <a:cs typeface="Times New Roman" pitchFamily="18" charset="0"/>
              </a:rPr>
              <a:t>Defences of defamation</a:t>
            </a:r>
            <a:endParaRPr sz="1800" dirty="0">
              <a:solidFill>
                <a:schemeClr val="accent6"/>
              </a:solidFill>
              <a:latin typeface="Times New Roman" pitchFamily="18" charset="0"/>
              <a:cs typeface="Times New Roman" pitchFamily="18" charset="0"/>
            </a:endParaRPr>
          </a:p>
        </p:txBody>
      </p:sp>
      <p:sp>
        <p:nvSpPr>
          <p:cNvPr id="7" name="Google Shape;3851;p15"/>
          <p:cNvSpPr txBox="1">
            <a:spLocks noGrp="1"/>
          </p:cNvSpPr>
          <p:nvPr>
            <p:ph type="subTitle" idx="4294967295"/>
          </p:nvPr>
        </p:nvSpPr>
        <p:spPr>
          <a:xfrm>
            <a:off x="838200" y="895350"/>
            <a:ext cx="6781799" cy="3560973"/>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truth</a:t>
            </a:r>
          </a:p>
          <a:p>
            <a:pPr marL="0" lvl="0" indent="0" algn="l" rtl="0">
              <a:spcBef>
                <a:spcPts val="600"/>
              </a:spcBef>
              <a:spcAft>
                <a:spcPts val="0"/>
              </a:spcAft>
              <a:buNone/>
            </a:pPr>
            <a:r>
              <a:rPr lang="en-US" sz="1400" dirty="0" smtClean="0">
                <a:latin typeface="Times New Roman" pitchFamily="18" charset="0"/>
                <a:ea typeface="Titillium Web"/>
                <a:cs typeface="Times New Roman" pitchFamily="18" charset="0"/>
                <a:sym typeface="Titillium Web"/>
              </a:rPr>
              <a:t>Once it proved that the statement is true an action for defamation will fail</a:t>
            </a:r>
            <a:endParaRPr lang="en-US" sz="1400" dirty="0">
              <a:latin typeface="Times New Roman" pitchFamily="18" charset="0"/>
              <a:ea typeface="Titillium Web"/>
              <a:cs typeface="Times New Roman" pitchFamily="18" charset="0"/>
              <a:sym typeface="Titillium Web"/>
            </a:endParaRPr>
          </a:p>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Fair comment or criticism</a:t>
            </a:r>
          </a:p>
          <a:p>
            <a:pPr marL="0" lvl="0" indent="0" algn="l" rtl="0">
              <a:spcBef>
                <a:spcPts val="600"/>
              </a:spcBef>
              <a:spcAft>
                <a:spcPts val="0"/>
              </a:spcAft>
              <a:buNone/>
            </a:pPr>
            <a:r>
              <a:rPr lang="en-US" sz="1400" dirty="0" smtClean="0">
                <a:latin typeface="Times New Roman" pitchFamily="18" charset="0"/>
                <a:ea typeface="Titillium Web"/>
                <a:cs typeface="Times New Roman" pitchFamily="18" charset="0"/>
                <a:sym typeface="Titillium Web"/>
              </a:rPr>
              <a:t>Fair comment protects statements which carry opinion of the publisher. The following should however be established;</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The statement should base on factual information</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Should have been made in good faith and</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The information should concern a matter of public interest </a:t>
            </a:r>
          </a:p>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Absolute Privilege</a:t>
            </a:r>
          </a:p>
          <a:p>
            <a:pPr marL="0" lvl="0" indent="0" algn="l" rtl="0">
              <a:spcBef>
                <a:spcPts val="600"/>
              </a:spcBef>
              <a:spcAft>
                <a:spcPts val="0"/>
              </a:spcAft>
              <a:buNone/>
            </a:pPr>
            <a:r>
              <a:rPr lang="en-US" sz="1400" dirty="0" smtClean="0">
                <a:latin typeface="Times New Roman" pitchFamily="18" charset="0"/>
                <a:ea typeface="Titillium Web"/>
                <a:cs typeface="Times New Roman" pitchFamily="18" charset="0"/>
                <a:sym typeface="Titillium Web"/>
              </a:rPr>
              <a:t>Some statement are protected by law. The matters protected by absolute privilege are provided in the law. The Media service Act 2016 for examples cites matters published by the President, the Government or the National Assembly in any official document.</a:t>
            </a:r>
          </a:p>
        </p:txBody>
      </p:sp>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anim calcmode="lin" valueType="num">
                                      <p:cBhvr>
                                        <p:cTn id="20"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anim calcmode="lin" valueType="num">
                                      <p:cBhvr>
                                        <p:cTn id="27"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2000"/>
                                        <p:tgtEl>
                                          <p:spTgt spid="7">
                                            <p:txEl>
                                              <p:pRg st="3" end="3"/>
                                            </p:txEl>
                                          </p:spTgt>
                                        </p:tgtEl>
                                      </p:cBhvr>
                                    </p:animEffect>
                                    <p:anim calcmode="lin" valueType="num">
                                      <p:cBhvr>
                                        <p:cTn id="34"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2000"/>
                                        <p:tgtEl>
                                          <p:spTgt spid="7">
                                            <p:txEl>
                                              <p:pRg st="4" end="4"/>
                                            </p:txEl>
                                          </p:spTgt>
                                        </p:tgtEl>
                                      </p:cBhvr>
                                    </p:animEffect>
                                    <p:anim calcmode="lin" valueType="num">
                                      <p:cBhvr>
                                        <p:cTn id="41"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2000"/>
                                        <p:tgtEl>
                                          <p:spTgt spid="7">
                                            <p:txEl>
                                              <p:pRg st="5" end="5"/>
                                            </p:txEl>
                                          </p:spTgt>
                                        </p:tgtEl>
                                      </p:cBhvr>
                                    </p:animEffect>
                                    <p:anim calcmode="lin" valueType="num">
                                      <p:cBhvr>
                                        <p:cTn id="48" dur="2000" fill="hold"/>
                                        <p:tgtEl>
                                          <p:spTgt spid="7">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fade">
                                      <p:cBhvr>
                                        <p:cTn id="54" dur="2000"/>
                                        <p:tgtEl>
                                          <p:spTgt spid="7">
                                            <p:txEl>
                                              <p:pRg st="6" end="6"/>
                                            </p:txEl>
                                          </p:spTgt>
                                        </p:tgtEl>
                                      </p:cBhvr>
                                    </p:animEffect>
                                    <p:anim calcmode="lin" valueType="num">
                                      <p:cBhvr>
                                        <p:cTn id="55" dur="2000" fill="hold"/>
                                        <p:tgtEl>
                                          <p:spTgt spid="7">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fade">
                                      <p:cBhvr>
                                        <p:cTn id="61" dur="2000"/>
                                        <p:tgtEl>
                                          <p:spTgt spid="7">
                                            <p:txEl>
                                              <p:pRg st="7" end="7"/>
                                            </p:txEl>
                                          </p:spTgt>
                                        </p:tgtEl>
                                      </p:cBhvr>
                                    </p:animEffect>
                                    <p:anim calcmode="lin" valueType="num">
                                      <p:cBhvr>
                                        <p:cTn id="62" dur="2000" fill="hold"/>
                                        <p:tgtEl>
                                          <p:spTgt spid="7">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Effect transition="in" filter="fade">
                                      <p:cBhvr>
                                        <p:cTn id="68" dur="2000"/>
                                        <p:tgtEl>
                                          <p:spTgt spid="7">
                                            <p:txEl>
                                              <p:pRg st="8" end="8"/>
                                            </p:txEl>
                                          </p:spTgt>
                                        </p:tgtEl>
                                      </p:cBhvr>
                                    </p:animEffect>
                                    <p:anim calcmode="lin" valueType="num">
                                      <p:cBhvr>
                                        <p:cTn id="69" dur="2000" fill="hold"/>
                                        <p:tgtEl>
                                          <p:spTgt spid="7">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idx="4294967295"/>
          </p:nvPr>
        </p:nvSpPr>
        <p:spPr>
          <a:xfrm>
            <a:off x="609600" y="57150"/>
            <a:ext cx="60197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   (continued...)</a:t>
            </a:r>
            <a:endParaRPr sz="1800" dirty="0">
              <a:latin typeface="Times New Roman" pitchFamily="18" charset="0"/>
              <a:cs typeface="Times New Roman" pitchFamily="18" charset="0"/>
            </a:endParaRPr>
          </a:p>
        </p:txBody>
      </p:sp>
      <p:sp>
        <p:nvSpPr>
          <p:cNvPr id="15" name="Google Shape;3851;p15"/>
          <p:cNvSpPr txBox="1">
            <a:spLocks noGrp="1"/>
          </p:cNvSpPr>
          <p:nvPr>
            <p:ph type="subTitle" idx="4294967295"/>
          </p:nvPr>
        </p:nvSpPr>
        <p:spPr>
          <a:xfrm>
            <a:off x="609600" y="514350"/>
            <a:ext cx="6324600" cy="4343400"/>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Qualified or conditional privilege</a:t>
            </a:r>
          </a:p>
          <a:p>
            <a:pPr marL="285750" lvl="0" indent="-285750" algn="l" rtl="0">
              <a:spcBef>
                <a:spcPts val="600"/>
              </a:spcBef>
              <a:spcAft>
                <a:spcPts val="0"/>
              </a:spcAft>
              <a:buFont typeface="Wingdings" pitchFamily="2" charset="2"/>
              <a:buChar char="ü"/>
            </a:pPr>
            <a:r>
              <a:rPr lang="en-US" sz="1400" dirty="0" smtClean="0">
                <a:latin typeface="Times New Roman" pitchFamily="18" charset="0"/>
                <a:ea typeface="Titillium Web"/>
                <a:cs typeface="Times New Roman" pitchFamily="18" charset="0"/>
                <a:sym typeface="Titillium Web"/>
              </a:rPr>
              <a:t>Qualified privilege protects the reporter in number of situations;</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Where the publisher acted in good faith</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Where the publisher had legal, moral or social duty to publish and</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The matter being published is of genuine public concern </a:t>
            </a:r>
            <a:endParaRPr lang="en-US" sz="1400" dirty="0">
              <a:latin typeface="Times New Roman" pitchFamily="18" charset="0"/>
              <a:ea typeface="Titillium Web"/>
              <a:cs typeface="Times New Roman" pitchFamily="18" charset="0"/>
              <a:sym typeface="Titillium Web"/>
            </a:endParaRPr>
          </a:p>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Reasonable Publication</a:t>
            </a:r>
          </a:p>
          <a:p>
            <a:pPr marL="0" lvl="0" indent="0" algn="l" rtl="0">
              <a:spcBef>
                <a:spcPts val="600"/>
              </a:spcBef>
              <a:spcAft>
                <a:spcPts val="0"/>
              </a:spcAft>
              <a:buNone/>
            </a:pPr>
            <a:r>
              <a:rPr lang="en-US" sz="1400" dirty="0" smtClean="0">
                <a:latin typeface="Times New Roman" pitchFamily="18" charset="0"/>
                <a:ea typeface="Titillium Web"/>
                <a:cs typeface="Times New Roman" pitchFamily="18" charset="0"/>
                <a:sym typeface="Titillium Web"/>
              </a:rPr>
              <a:t>Reasonable publication as a defense against defamation applies where;</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The publisher was unaware of the falsity of the matter</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The publisher did not publisher did not publish recklessly and</a:t>
            </a:r>
          </a:p>
          <a:p>
            <a:pPr marL="400050" lvl="0" indent="-400050" algn="l" rtl="0">
              <a:spcBef>
                <a:spcPts val="600"/>
              </a:spcBef>
              <a:spcAft>
                <a:spcPts val="0"/>
              </a:spcAft>
              <a:buAutoNum type="romanLcParenR"/>
            </a:pPr>
            <a:r>
              <a:rPr lang="en-US" sz="1400" dirty="0" smtClean="0">
                <a:latin typeface="Times New Roman" pitchFamily="18" charset="0"/>
                <a:ea typeface="Titillium Web"/>
                <a:cs typeface="Times New Roman" pitchFamily="18" charset="0"/>
                <a:sym typeface="Titillium Web"/>
              </a:rPr>
              <a:t>Publication was reasonable</a:t>
            </a:r>
          </a:p>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Innocent publication</a:t>
            </a:r>
          </a:p>
          <a:p>
            <a:pPr marL="0" lvl="0" indent="0" algn="l" rtl="0">
              <a:spcBef>
                <a:spcPts val="600"/>
              </a:spcBef>
              <a:spcAft>
                <a:spcPts val="0"/>
              </a:spcAft>
              <a:buNone/>
            </a:pPr>
            <a:r>
              <a:rPr lang="en-US" sz="1400" dirty="0" smtClean="0">
                <a:latin typeface="Times New Roman" pitchFamily="18" charset="0"/>
                <a:ea typeface="Titillium Web"/>
                <a:cs typeface="Times New Roman" pitchFamily="18" charset="0"/>
                <a:sym typeface="Titillium Web"/>
              </a:rPr>
              <a:t>Individuals who publish or contribute to the dissemination of defamatory matters unknowingly should not be liable of defamation. Such people include newspapers vendors and internet services providers(ISP)</a:t>
            </a:r>
          </a:p>
        </p:txBody>
      </p:sp>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p:cTn id="12"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 calcmode="lin" valueType="num">
                                      <p:cBhvr>
                                        <p:cTn id="26"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 calcmode="lin" valueType="num">
                                      <p:cBhvr>
                                        <p:cTn id="33"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 calcmode="lin" valueType="num">
                                      <p:cBhvr>
                                        <p:cTn id="40"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5">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 calcmode="lin" valueType="num">
                                      <p:cBhvr>
                                        <p:cTn id="47" dur="500" fill="hold"/>
                                        <p:tgtEl>
                                          <p:spTgt spid="15">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15">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1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5">
                                            <p:txEl>
                                              <p:pRg st="7" end="7"/>
                                            </p:txEl>
                                          </p:spTgt>
                                        </p:tgtEl>
                                        <p:attrNameLst>
                                          <p:attrName>style.visibility</p:attrName>
                                        </p:attrNameLst>
                                      </p:cBhvr>
                                      <p:to>
                                        <p:strVal val="visible"/>
                                      </p:to>
                                    </p:set>
                                    <p:anim calcmode="lin" valueType="num">
                                      <p:cBhvr>
                                        <p:cTn id="54" dur="500" fill="hold"/>
                                        <p:tgtEl>
                                          <p:spTgt spid="15">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15">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15">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5">
                                            <p:txEl>
                                              <p:pRg st="8" end="8"/>
                                            </p:txEl>
                                          </p:spTgt>
                                        </p:tgtEl>
                                        <p:attrNameLst>
                                          <p:attrName>style.visibility</p:attrName>
                                        </p:attrNameLst>
                                      </p:cBhvr>
                                      <p:to>
                                        <p:strVal val="visible"/>
                                      </p:to>
                                    </p:set>
                                    <p:anim calcmode="lin" valueType="num">
                                      <p:cBhvr>
                                        <p:cTn id="61" dur="500" fill="hold"/>
                                        <p:tgtEl>
                                          <p:spTgt spid="15">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15">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15">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5">
                                            <p:txEl>
                                              <p:pRg st="9" end="9"/>
                                            </p:txEl>
                                          </p:spTgt>
                                        </p:tgtEl>
                                        <p:attrNameLst>
                                          <p:attrName>style.visibility</p:attrName>
                                        </p:attrNameLst>
                                      </p:cBhvr>
                                      <p:to>
                                        <p:strVal val="visible"/>
                                      </p:to>
                                    </p:set>
                                    <p:anim calcmode="lin" valueType="num">
                                      <p:cBhvr>
                                        <p:cTn id="68" dur="500" fill="hold"/>
                                        <p:tgtEl>
                                          <p:spTgt spid="15">
                                            <p:txEl>
                                              <p:pRg st="9" end="9"/>
                                            </p:txEl>
                                          </p:spTgt>
                                        </p:tgtEl>
                                        <p:attrNameLst>
                                          <p:attrName>ppt_w</p:attrName>
                                        </p:attrNameLst>
                                      </p:cBhvr>
                                      <p:tavLst>
                                        <p:tav tm="0">
                                          <p:val>
                                            <p:fltVal val="0"/>
                                          </p:val>
                                        </p:tav>
                                        <p:tav tm="100000">
                                          <p:val>
                                            <p:strVal val="#ppt_w"/>
                                          </p:val>
                                        </p:tav>
                                      </p:tavLst>
                                    </p:anim>
                                    <p:anim calcmode="lin" valueType="num">
                                      <p:cBhvr>
                                        <p:cTn id="69" dur="500" fill="hold"/>
                                        <p:tgtEl>
                                          <p:spTgt spid="15">
                                            <p:txEl>
                                              <p:pRg st="9" end="9"/>
                                            </p:txEl>
                                          </p:spTgt>
                                        </p:tgtEl>
                                        <p:attrNameLst>
                                          <p:attrName>ppt_h</p:attrName>
                                        </p:attrNameLst>
                                      </p:cBhvr>
                                      <p:tavLst>
                                        <p:tav tm="0">
                                          <p:val>
                                            <p:fltVal val="0"/>
                                          </p:val>
                                        </p:tav>
                                        <p:tav tm="100000">
                                          <p:val>
                                            <p:strVal val="#ppt_h"/>
                                          </p:val>
                                        </p:tav>
                                      </p:tavLst>
                                    </p:anim>
                                    <p:animEffect transition="in" filter="fade">
                                      <p:cBhvr>
                                        <p:cTn id="70" dur="500"/>
                                        <p:tgtEl>
                                          <p:spTgt spid="15">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5">
                                            <p:txEl>
                                              <p:pRg st="0" end="0"/>
                                            </p:txEl>
                                          </p:spTgt>
                                        </p:tgtEl>
                                        <p:attrNameLst>
                                          <p:attrName>style.visibility</p:attrName>
                                        </p:attrNameLst>
                                      </p:cBhvr>
                                      <p:to>
                                        <p:strVal val="visible"/>
                                      </p:to>
                                    </p:set>
                                    <p:anim calcmode="lin" valueType="num">
                                      <p:cBhvr>
                                        <p:cTn id="7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1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nodeType="clickEffect">
                                  <p:stCondLst>
                                    <p:cond delay="0"/>
                                  </p:stCondLst>
                                  <p:childTnLst>
                                    <p:set>
                                      <p:cBhvr>
                                        <p:cTn id="81" dur="1" fill="hold">
                                          <p:stCondLst>
                                            <p:cond delay="0"/>
                                          </p:stCondLst>
                                        </p:cTn>
                                        <p:tgtEl>
                                          <p:spTgt spid="15">
                                            <p:txEl>
                                              <p:pRg st="10" end="10"/>
                                            </p:txEl>
                                          </p:spTgt>
                                        </p:tgtEl>
                                        <p:attrNameLst>
                                          <p:attrName>style.visibility</p:attrName>
                                        </p:attrNameLst>
                                      </p:cBhvr>
                                      <p:to>
                                        <p:strVal val="visible"/>
                                      </p:to>
                                    </p:set>
                                    <p:animEffect transition="in" filter="fade">
                                      <p:cBhvr>
                                        <p:cTn id="82" dur="2000"/>
                                        <p:tgtEl>
                                          <p:spTgt spid="15">
                                            <p:txEl>
                                              <p:pRg st="10" end="10"/>
                                            </p:txEl>
                                          </p:spTgt>
                                        </p:tgtEl>
                                      </p:cBhvr>
                                    </p:animEffect>
                                    <p:anim calcmode="lin" valueType="num">
                                      <p:cBhvr>
                                        <p:cTn id="83" dur="2000" fill="hold"/>
                                        <p:tgtEl>
                                          <p:spTgt spid="15">
                                            <p:txEl>
                                              <p:pRg st="10" end="10"/>
                                            </p:txEl>
                                          </p:spTgt>
                                        </p:tgtEl>
                                        <p:attrNameLst>
                                          <p:attrName>ppt_w</p:attrName>
                                        </p:attrNameLst>
                                      </p:cBhvr>
                                      <p:tavLst>
                                        <p:tav tm="0" fmla="#ppt_w*sin(2.5*pi*$)">
                                          <p:val>
                                            <p:fltVal val="0"/>
                                          </p:val>
                                        </p:tav>
                                        <p:tav tm="100000">
                                          <p:val>
                                            <p:fltVal val="1"/>
                                          </p:val>
                                        </p:tav>
                                      </p:tavLst>
                                    </p:anim>
                                    <p:anim calcmode="lin" valueType="num">
                                      <p:cBhvr>
                                        <p:cTn id="84" dur="2000" fill="hold"/>
                                        <p:tgtEl>
                                          <p:spTgt spid="15">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15">
                                            <p:txEl>
                                              <p:pRg st="11" end="11"/>
                                            </p:txEl>
                                          </p:spTgt>
                                        </p:tgtEl>
                                        <p:attrNameLst>
                                          <p:attrName>style.visibility</p:attrName>
                                        </p:attrNameLst>
                                      </p:cBhvr>
                                      <p:to>
                                        <p:strVal val="visible"/>
                                      </p:to>
                                    </p:set>
                                    <p:animEffect transition="in" filter="fade">
                                      <p:cBhvr>
                                        <p:cTn id="89" dur="2000"/>
                                        <p:tgtEl>
                                          <p:spTgt spid="15">
                                            <p:txEl>
                                              <p:pRg st="11" end="11"/>
                                            </p:txEl>
                                          </p:spTgt>
                                        </p:tgtEl>
                                      </p:cBhvr>
                                    </p:animEffect>
                                    <p:anim calcmode="lin" valueType="num">
                                      <p:cBhvr>
                                        <p:cTn id="90" dur="2000" fill="hold"/>
                                        <p:tgtEl>
                                          <p:spTgt spid="15">
                                            <p:txEl>
                                              <p:pRg st="11" end="11"/>
                                            </p:txEl>
                                          </p:spTgt>
                                        </p:tgtEl>
                                        <p:attrNameLst>
                                          <p:attrName>ppt_w</p:attrName>
                                        </p:attrNameLst>
                                      </p:cBhvr>
                                      <p:tavLst>
                                        <p:tav tm="0" fmla="#ppt_w*sin(2.5*pi*$)">
                                          <p:val>
                                            <p:fltVal val="0"/>
                                          </p:val>
                                        </p:tav>
                                        <p:tav tm="100000">
                                          <p:val>
                                            <p:fltVal val="1"/>
                                          </p:val>
                                        </p:tav>
                                      </p:tavLst>
                                    </p:anim>
                                    <p:anim calcmode="lin" valueType="num">
                                      <p:cBhvr>
                                        <p:cTn id="91" dur="2000" fill="hold"/>
                                        <p:tgtEl>
                                          <p:spTgt spid="15">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solidFill>
                  <a:schemeClr val="accent6"/>
                </a:solidFill>
                <a:latin typeface="Times New Roman" pitchFamily="18" charset="0"/>
                <a:cs typeface="Times New Roman" pitchFamily="18" charset="0"/>
              </a:rPr>
              <a:t>REMEDIES OF DEFAMATION</a:t>
            </a:r>
            <a:endParaRPr lang="en-US" sz="1400" dirty="0">
              <a:solidFill>
                <a:schemeClr val="accent6"/>
              </a:solidFill>
              <a:latin typeface="Times New Roman" pitchFamily="18" charset="0"/>
              <a:cs typeface="Times New Roman" pitchFamily="18" charset="0"/>
            </a:endParaRPr>
          </a:p>
        </p:txBody>
      </p:sp>
      <p:sp>
        <p:nvSpPr>
          <p:cNvPr id="5" name="Google Shape;3859;p16"/>
          <p:cNvSpPr txBox="1">
            <a:spLocks noGrp="1"/>
          </p:cNvSpPr>
          <p:nvPr>
            <p:ph type="subTitle" idx="1"/>
          </p:nvPr>
        </p:nvSpPr>
        <p:spPr>
          <a:xfrm>
            <a:off x="685800" y="590550"/>
            <a:ext cx="6324600" cy="403859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itchFamily="2" charset="2"/>
              <a:buChar char="Ø"/>
            </a:pPr>
            <a:r>
              <a:rPr lang="en-US" sz="1600" dirty="0" smtClean="0">
                <a:solidFill>
                  <a:schemeClr val="accent6"/>
                </a:solidFill>
                <a:latin typeface="Times New Roman" pitchFamily="18" charset="0"/>
                <a:cs typeface="Times New Roman" pitchFamily="18" charset="0"/>
              </a:rPr>
              <a:t>damages</a:t>
            </a:r>
            <a:endParaRPr lang="en-US" sz="1600" dirty="0" smtClean="0">
              <a:solidFill>
                <a:schemeClr val="accent6"/>
              </a:solidFill>
              <a:latin typeface="Times New Roman" pitchFamily="18" charset="0"/>
              <a:cs typeface="Times New Roman" pitchFamily="18" charset="0"/>
            </a:endParaRPr>
          </a:p>
          <a:p>
            <a:pPr marL="285750" lvl="0" indent="-285750">
              <a:buFont typeface="Wingdings" pitchFamily="2" charset="2"/>
              <a:buChar char="ü"/>
            </a:pPr>
            <a:r>
              <a:rPr lang="en-US" sz="1600" dirty="0" smtClean="0">
                <a:solidFill>
                  <a:schemeClr val="accent6"/>
                </a:solidFill>
                <a:latin typeface="Times New Roman" pitchFamily="18" charset="0"/>
                <a:ea typeface="Titillium Web"/>
                <a:cs typeface="Times New Roman" pitchFamily="18" charset="0"/>
                <a:sym typeface="Titillium Web"/>
              </a:rPr>
              <a:t>Damages mean compensation in monetary terms. The amount of damages awardable should be proportional to the injury suffered. Determination of amount payable damages according to the Court of Appel of Tanzania in Tanganyika Standard (N) Ltd. </a:t>
            </a:r>
            <a:endParaRPr lang="en-US" sz="1600" dirty="0">
              <a:solidFill>
                <a:schemeClr val="accent6"/>
              </a:solidFill>
              <a:latin typeface="Times New Roman" pitchFamily="18" charset="0"/>
              <a:ea typeface="Titillium Web"/>
              <a:cs typeface="Times New Roman" pitchFamily="18" charset="0"/>
              <a:sym typeface="Titillium Web"/>
            </a:endParaRPr>
          </a:p>
          <a:p>
            <a:pPr marL="0" indent="0"/>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5898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18300" y="209551"/>
            <a:ext cx="6761100" cy="533399"/>
          </a:xfrm>
        </p:spPr>
        <p:txBody>
          <a:bodyPr/>
          <a:lstStyle/>
          <a:p>
            <a:r>
              <a:rPr lang="en-US" sz="1400" dirty="0" smtClean="0">
                <a:latin typeface="Times New Roman" panose="02020603050405020304" pitchFamily="18" charset="0"/>
                <a:cs typeface="Times New Roman" panose="02020603050405020304" pitchFamily="18" charset="0"/>
              </a:rPr>
              <a:t>SEDITION</a:t>
            </a:r>
            <a:endParaRPr lang="en-US" sz="1400" dirty="0">
              <a:latin typeface="Times New Roman" panose="02020603050405020304" pitchFamily="18" charset="0"/>
              <a:cs typeface="Times New Roman" panose="02020603050405020304" pitchFamily="18" charset="0"/>
            </a:endParaRPr>
          </a:p>
        </p:txBody>
      </p:sp>
      <p:sp>
        <p:nvSpPr>
          <p:cNvPr id="14" name="Text Placeholder 13"/>
          <p:cNvSpPr>
            <a:spLocks noGrp="1"/>
          </p:cNvSpPr>
          <p:nvPr>
            <p:ph type="body" idx="1"/>
          </p:nvPr>
        </p:nvSpPr>
        <p:spPr>
          <a:xfrm>
            <a:off x="718300" y="819150"/>
            <a:ext cx="6761100" cy="3894900"/>
          </a:xfrm>
        </p:spPr>
        <p:txBody>
          <a:bodyPr/>
          <a:lstStyle/>
          <a:p>
            <a:r>
              <a:rPr lang="en-US" sz="1200" b="1" dirty="0" smtClean="0">
                <a:latin typeface="Times New Roman" panose="02020603050405020304" pitchFamily="18" charset="0"/>
                <a:cs typeface="Times New Roman" panose="02020603050405020304" pitchFamily="18" charset="0"/>
              </a:rPr>
              <a:t>Sedition takes three forms</a:t>
            </a:r>
            <a:endParaRPr lang="en-US" sz="1200" b="1" dirty="0">
              <a:solidFill>
                <a:schemeClr val="accent6"/>
              </a:solidFill>
              <a:latin typeface="Times New Roman" panose="02020603050405020304" pitchFamily="18" charset="0"/>
              <a:cs typeface="Times New Roman" panose="02020603050405020304" pitchFamily="18" charset="0"/>
            </a:endParaRPr>
          </a:p>
          <a:p>
            <a:pPr marL="361950" indent="-285750">
              <a:buClrTx/>
              <a:buFont typeface="+mj-lt"/>
              <a:buAutoNum type="romanLcPeriod"/>
            </a:pPr>
            <a:r>
              <a:rPr lang="en-US" sz="1200" dirty="0" smtClean="0">
                <a:solidFill>
                  <a:schemeClr val="accent6"/>
                </a:solidFill>
                <a:latin typeface="Times New Roman" panose="02020603050405020304" pitchFamily="18" charset="0"/>
                <a:cs typeface="Times New Roman" panose="02020603050405020304" pitchFamily="18" charset="0"/>
              </a:rPr>
              <a:t>Where the offence requires establishment and proof apart from actual act, intent to incite violence</a:t>
            </a:r>
          </a:p>
          <a:p>
            <a:pPr marL="361950" indent="-285750">
              <a:buClrTx/>
              <a:buFont typeface="+mj-lt"/>
              <a:buAutoNum type="romanLcPeriod"/>
            </a:pPr>
            <a:r>
              <a:rPr lang="en-US" sz="1200" dirty="0" smtClean="0">
                <a:solidFill>
                  <a:schemeClr val="accent6"/>
                </a:solidFill>
                <a:latin typeface="Times New Roman" panose="02020603050405020304" pitchFamily="18" charset="0"/>
                <a:cs typeface="Times New Roman" panose="02020603050405020304" pitchFamily="18" charset="0"/>
              </a:rPr>
              <a:t>Where the offence takes incitement to violence and the breach of the peace, and</a:t>
            </a:r>
          </a:p>
          <a:p>
            <a:pPr marL="361950" indent="-285750">
              <a:buClrTx/>
              <a:buFont typeface="+mj-lt"/>
              <a:buAutoNum type="romanLcPeriod"/>
            </a:pPr>
            <a:r>
              <a:rPr lang="en-US" sz="1200" dirty="0" smtClean="0">
                <a:solidFill>
                  <a:schemeClr val="accent6"/>
                </a:solidFill>
                <a:latin typeface="Times New Roman" panose="02020603050405020304" pitchFamily="18" charset="0"/>
                <a:cs typeface="Times New Roman" panose="02020603050405020304" pitchFamily="18" charset="0"/>
              </a:rPr>
              <a:t>Where the offence is interpreted to encompass only likelihood that the libel will lead to contempt of government and excite  ill will among the population.</a:t>
            </a:r>
          </a:p>
          <a:p>
            <a:pPr marL="76200" indent="0">
              <a:buClrTx/>
              <a:buNone/>
            </a:pPr>
            <a:r>
              <a:rPr lang="en-US" sz="1200" dirty="0" smtClean="0">
                <a:solidFill>
                  <a:schemeClr val="accent6"/>
                </a:solidFill>
                <a:latin typeface="Times New Roman" panose="02020603050405020304" pitchFamily="18" charset="0"/>
                <a:cs typeface="Times New Roman" panose="02020603050405020304" pitchFamily="18" charset="0"/>
              </a:rPr>
              <a:t>The rationale behind sedition is protection of public order. It is used to discourage criticism of the government.</a:t>
            </a:r>
          </a:p>
          <a:p>
            <a:pPr marL="76200" indent="0">
              <a:buClrTx/>
              <a:buNone/>
            </a:pPr>
            <a:r>
              <a:rPr lang="en-US" sz="1200" b="1" dirty="0" smtClean="0">
                <a:solidFill>
                  <a:schemeClr val="accent6"/>
                </a:solidFill>
                <a:latin typeface="Times New Roman" panose="02020603050405020304" pitchFamily="18" charset="0"/>
                <a:cs typeface="Times New Roman" panose="02020603050405020304" pitchFamily="18" charset="0"/>
              </a:rPr>
              <a:t>Sedition Intention </a:t>
            </a:r>
          </a:p>
          <a:p>
            <a:pPr marL="76200" indent="0">
              <a:buClrTx/>
              <a:buNone/>
            </a:pPr>
            <a:r>
              <a:rPr lang="en-US" sz="1200" dirty="0" smtClean="0">
                <a:solidFill>
                  <a:schemeClr val="accent6"/>
                </a:solidFill>
                <a:latin typeface="Times New Roman" panose="02020603050405020304" pitchFamily="18" charset="0"/>
                <a:cs typeface="Times New Roman" panose="02020603050405020304" pitchFamily="18" charset="0"/>
              </a:rPr>
              <a:t>A person cab be charged with sedition if intention to commit the offence is established. Once seditions intention is established truth is no longer a defense. There is a catch, however. If truth is not a defense then undemocratic leaders would use sedition to stifle legitimate criticism.</a:t>
            </a:r>
          </a:p>
          <a:p>
            <a:pPr marL="76200" indent="0">
              <a:buClrTx/>
              <a:buNone/>
            </a:pPr>
            <a:r>
              <a:rPr lang="en-US" sz="1200" b="1" dirty="0" smtClean="0">
                <a:solidFill>
                  <a:schemeClr val="accent6"/>
                </a:solidFill>
                <a:latin typeface="Times New Roman" panose="02020603050405020304" pitchFamily="18" charset="0"/>
                <a:cs typeface="Times New Roman" panose="02020603050405020304" pitchFamily="18" charset="0"/>
              </a:rPr>
              <a:t>Defenses for sedition</a:t>
            </a:r>
          </a:p>
          <a:p>
            <a:pPr marL="76200" indent="0">
              <a:buClrTx/>
              <a:buNone/>
            </a:pPr>
            <a:r>
              <a:rPr lang="en-US" sz="1200" dirty="0" smtClean="0">
                <a:solidFill>
                  <a:schemeClr val="accent6"/>
                </a:solidFill>
                <a:latin typeface="Times New Roman" panose="02020603050405020304" pitchFamily="18" charset="0"/>
                <a:cs typeface="Times New Roman" panose="02020603050405020304" pitchFamily="18" charset="0"/>
              </a:rPr>
              <a:t>Several grounds could be established as defense against allegations of seditious libel:</a:t>
            </a:r>
          </a:p>
          <a:p>
            <a:pPr marL="361950" indent="-285750">
              <a:buClrTx/>
              <a:buFont typeface="+mj-lt"/>
              <a:buAutoNum type="romanLcPeriod"/>
            </a:pPr>
            <a:r>
              <a:rPr lang="en-US" sz="1200" dirty="0" smtClean="0">
                <a:solidFill>
                  <a:schemeClr val="accent6"/>
                </a:solidFill>
                <a:latin typeface="Times New Roman" panose="02020603050405020304" pitchFamily="18" charset="0"/>
                <a:cs typeface="Times New Roman" panose="02020603050405020304" pitchFamily="18" charset="0"/>
              </a:rPr>
              <a:t>Showing that the government has been misled or mistaken in any of its measures,</a:t>
            </a:r>
          </a:p>
          <a:p>
            <a:pPr marL="361950" indent="-285750">
              <a:buClrTx/>
              <a:buFont typeface="+mj-lt"/>
              <a:buAutoNum type="romanLcPeriod"/>
            </a:pPr>
            <a:r>
              <a:rPr lang="en-US" sz="1200" dirty="0" smtClean="0">
                <a:solidFill>
                  <a:schemeClr val="accent6"/>
                </a:solidFill>
                <a:latin typeface="Times New Roman" panose="02020603050405020304" pitchFamily="18" charset="0"/>
                <a:cs typeface="Times New Roman" panose="02020603050405020304" pitchFamily="18" charset="0"/>
              </a:rPr>
              <a:t>Pointing out errors or defects in the government of constitution or in the legislation or in the administration of justice.</a:t>
            </a:r>
          </a:p>
        </p:txBody>
      </p:sp>
    </p:spTree>
    <p:extLst>
      <p:ext uri="{BB962C8B-B14F-4D97-AF65-F5344CB8AC3E}">
        <p14:creationId xmlns:p14="http://schemas.microsoft.com/office/powerpoint/2010/main" val="293345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285751"/>
            <a:ext cx="6761100" cy="533400"/>
          </a:xfrm>
        </p:spPr>
        <p:txBody>
          <a:bodyPr/>
          <a:lstStyle/>
          <a:p>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(continued...)</a:t>
            </a:r>
            <a:endParaRPr lang="en-US" sz="1600" dirty="0"/>
          </a:p>
        </p:txBody>
      </p:sp>
      <p:sp>
        <p:nvSpPr>
          <p:cNvPr id="3" name="Text Placeholder 2"/>
          <p:cNvSpPr>
            <a:spLocks noGrp="1"/>
          </p:cNvSpPr>
          <p:nvPr>
            <p:ph type="body" idx="1"/>
          </p:nvPr>
        </p:nvSpPr>
        <p:spPr>
          <a:xfrm>
            <a:off x="718300" y="895350"/>
            <a:ext cx="6761100" cy="3818700"/>
          </a:xfrm>
        </p:spPr>
        <p:txBody>
          <a:bodyPr/>
          <a:lstStyle/>
          <a:p>
            <a:pPr marL="76200" indent="0">
              <a:buClrTx/>
              <a:buNone/>
            </a:pPr>
            <a:r>
              <a:rPr lang="en-US" sz="1200" dirty="0" smtClean="0">
                <a:latin typeface="Times New Roman" panose="02020603050405020304" pitchFamily="18" charset="0"/>
                <a:cs typeface="Times New Roman" panose="02020603050405020304" pitchFamily="18" charset="0"/>
              </a:rPr>
              <a:t>iii. Pointing out any matter which are producing or have a tendency to produce feelings of ill-will and enmity among any body or group of persons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893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750</Words>
  <Application>Microsoft Office PowerPoint</Application>
  <PresentationFormat>On-screen Show (16:9)</PresentationFormat>
  <Paragraphs>72</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Dosis ExtraLight</vt:lpstr>
      <vt:lpstr>Titillium Web Light</vt:lpstr>
      <vt:lpstr>Wingdings</vt:lpstr>
      <vt:lpstr>Titillium Web</vt:lpstr>
      <vt:lpstr>Times New Roman</vt:lpstr>
      <vt:lpstr>Mowbray template</vt:lpstr>
      <vt:lpstr>  DAR ES SALAAM SCHOOL OF JOURNALISM </vt:lpstr>
      <vt:lpstr>TOPIC 4:LAW OF DEFAMATION</vt:lpstr>
      <vt:lpstr>ELEMENTS OF DEFAMATION</vt:lpstr>
      <vt:lpstr>Defences of defamation</vt:lpstr>
      <vt:lpstr>   (continued...)</vt:lpstr>
      <vt:lpstr>REMEDIES OF DEFAMATION</vt:lpstr>
      <vt:lpstr>SEDITION</vt:lpstr>
      <vt:lpstr> (continued...)</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63</cp:revision>
  <dcterms:modified xsi:type="dcterms:W3CDTF">2022-08-26T09:59:11Z</dcterms:modified>
</cp:coreProperties>
</file>